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9906000" type="A4"/>
  <p:notesSz cx="7104063"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21DB4"/>
    <a:srgbClr val="15DC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3" autoAdjust="0"/>
    <p:restoredTop sz="94660"/>
  </p:normalViewPr>
  <p:slideViewPr>
    <p:cSldViewPr snapToGrid="0">
      <p:cViewPr varScale="1">
        <p:scale>
          <a:sx n="80" d="100"/>
          <a:sy n="80" d="100"/>
        </p:scale>
        <p:origin x="306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fr-FR" smtClean="0"/>
              <a:t>Modifiez le style du titre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fr-FR" smtClean="0"/>
              <a:t>Modifier le style des sous-titres du masque</a:t>
            </a:r>
            <a:endParaRPr lang="en-US" dirty="0"/>
          </a:p>
        </p:txBody>
      </p:sp>
      <p:sp>
        <p:nvSpPr>
          <p:cNvPr id="4" name="Date Placeholder 3"/>
          <p:cNvSpPr>
            <a:spLocks noGrp="1"/>
          </p:cNvSpPr>
          <p:nvPr>
            <p:ph type="dt" sz="half" idx="10"/>
          </p:nvPr>
        </p:nvSpPr>
        <p:spPr/>
        <p:txBody>
          <a:bodyPr/>
          <a:lstStyle/>
          <a:p>
            <a:fld id="{731EF653-0DF9-4AC7-A1C5-E8455C315975}" type="datetimeFigureOut">
              <a:rPr lang="fr-FR" smtClean="0"/>
              <a:t>29/01/2020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8DA181-8FDD-4325-8C33-1762A604E9E6}" type="slidenum">
              <a:rPr lang="fr-FR" smtClean="0"/>
              <a:t>‹N°›</a:t>
            </a:fld>
            <a:endParaRPr lang="fr-FR"/>
          </a:p>
        </p:txBody>
      </p:sp>
    </p:spTree>
    <p:extLst>
      <p:ext uri="{BB962C8B-B14F-4D97-AF65-F5344CB8AC3E}">
        <p14:creationId xmlns:p14="http://schemas.microsoft.com/office/powerpoint/2010/main" val="2419394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31EF653-0DF9-4AC7-A1C5-E8455C315975}" type="datetimeFigureOut">
              <a:rPr lang="fr-FR" smtClean="0"/>
              <a:t>29/01/2020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8DA181-8FDD-4325-8C33-1762A604E9E6}" type="slidenum">
              <a:rPr lang="fr-FR" smtClean="0"/>
              <a:t>‹N°›</a:t>
            </a:fld>
            <a:endParaRPr lang="fr-FR"/>
          </a:p>
        </p:txBody>
      </p:sp>
    </p:spTree>
    <p:extLst>
      <p:ext uri="{BB962C8B-B14F-4D97-AF65-F5344CB8AC3E}">
        <p14:creationId xmlns:p14="http://schemas.microsoft.com/office/powerpoint/2010/main" val="22037202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31EF653-0DF9-4AC7-A1C5-E8455C315975}" type="datetimeFigureOut">
              <a:rPr lang="fr-FR" smtClean="0"/>
              <a:t>29/01/2020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8DA181-8FDD-4325-8C33-1762A604E9E6}" type="slidenum">
              <a:rPr lang="fr-FR" smtClean="0"/>
              <a:t>‹N°›</a:t>
            </a:fld>
            <a:endParaRPr lang="fr-FR"/>
          </a:p>
        </p:txBody>
      </p:sp>
    </p:spTree>
    <p:extLst>
      <p:ext uri="{BB962C8B-B14F-4D97-AF65-F5344CB8AC3E}">
        <p14:creationId xmlns:p14="http://schemas.microsoft.com/office/powerpoint/2010/main" val="20489065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31EF653-0DF9-4AC7-A1C5-E8455C315975}" type="datetimeFigureOut">
              <a:rPr lang="fr-FR" smtClean="0"/>
              <a:t>29/01/2020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8DA181-8FDD-4325-8C33-1762A604E9E6}" type="slidenum">
              <a:rPr lang="fr-FR" smtClean="0"/>
              <a:t>‹N°›</a:t>
            </a:fld>
            <a:endParaRPr lang="fr-FR"/>
          </a:p>
        </p:txBody>
      </p:sp>
    </p:spTree>
    <p:extLst>
      <p:ext uri="{BB962C8B-B14F-4D97-AF65-F5344CB8AC3E}">
        <p14:creationId xmlns:p14="http://schemas.microsoft.com/office/powerpoint/2010/main" val="199556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fr-FR" smtClean="0"/>
              <a:t>Modifiez le style du titre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fr-FR" smtClean="0"/>
              <a:t>Modifier les styles du texte du masque</a:t>
            </a:r>
          </a:p>
        </p:txBody>
      </p:sp>
      <p:sp>
        <p:nvSpPr>
          <p:cNvPr id="4" name="Date Placeholder 3"/>
          <p:cNvSpPr>
            <a:spLocks noGrp="1"/>
          </p:cNvSpPr>
          <p:nvPr>
            <p:ph type="dt" sz="half" idx="10"/>
          </p:nvPr>
        </p:nvSpPr>
        <p:spPr/>
        <p:txBody>
          <a:bodyPr/>
          <a:lstStyle/>
          <a:p>
            <a:fld id="{731EF653-0DF9-4AC7-A1C5-E8455C315975}" type="datetimeFigureOut">
              <a:rPr lang="fr-FR" smtClean="0"/>
              <a:t>29/01/2020</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58DA181-8FDD-4325-8C33-1762A604E9E6}" type="slidenum">
              <a:rPr lang="fr-FR" smtClean="0"/>
              <a:t>‹N°›</a:t>
            </a:fld>
            <a:endParaRPr lang="fr-FR"/>
          </a:p>
        </p:txBody>
      </p:sp>
    </p:spTree>
    <p:extLst>
      <p:ext uri="{BB962C8B-B14F-4D97-AF65-F5344CB8AC3E}">
        <p14:creationId xmlns:p14="http://schemas.microsoft.com/office/powerpoint/2010/main" val="2317689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31EF653-0DF9-4AC7-A1C5-E8455C315975}" type="datetimeFigureOut">
              <a:rPr lang="fr-FR" smtClean="0"/>
              <a:t>29/01/2020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58DA181-8FDD-4325-8C33-1762A604E9E6}" type="slidenum">
              <a:rPr lang="fr-FR" smtClean="0"/>
              <a:t>‹N°›</a:t>
            </a:fld>
            <a:endParaRPr lang="fr-FR"/>
          </a:p>
        </p:txBody>
      </p:sp>
    </p:spTree>
    <p:extLst>
      <p:ext uri="{BB962C8B-B14F-4D97-AF65-F5344CB8AC3E}">
        <p14:creationId xmlns:p14="http://schemas.microsoft.com/office/powerpoint/2010/main" val="36010014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4" name="Content Placeholder 3"/>
          <p:cNvSpPr>
            <a:spLocks noGrp="1"/>
          </p:cNvSpPr>
          <p:nvPr>
            <p:ph sz="half" idx="2"/>
          </p:nvPr>
        </p:nvSpPr>
        <p:spPr>
          <a:xfrm>
            <a:off x="472381" y="3618442"/>
            <a:ext cx="2901255" cy="532218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fr-FR" smtClean="0"/>
              <a:t>Modifier les styles du texte du masque</a:t>
            </a:r>
          </a:p>
        </p:txBody>
      </p:sp>
      <p:sp>
        <p:nvSpPr>
          <p:cNvPr id="6" name="Content Placeholder 5"/>
          <p:cNvSpPr>
            <a:spLocks noGrp="1"/>
          </p:cNvSpPr>
          <p:nvPr>
            <p:ph sz="quarter" idx="4"/>
          </p:nvPr>
        </p:nvSpPr>
        <p:spPr>
          <a:xfrm>
            <a:off x="3471863" y="3618442"/>
            <a:ext cx="2915543" cy="5322183"/>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31EF653-0DF9-4AC7-A1C5-E8455C315975}" type="datetimeFigureOut">
              <a:rPr lang="fr-FR" smtClean="0"/>
              <a:t>29/01/2020</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58DA181-8FDD-4325-8C33-1762A604E9E6}" type="slidenum">
              <a:rPr lang="fr-FR" smtClean="0"/>
              <a:t>‹N°›</a:t>
            </a:fld>
            <a:endParaRPr lang="fr-FR"/>
          </a:p>
        </p:txBody>
      </p:sp>
    </p:spTree>
    <p:extLst>
      <p:ext uri="{BB962C8B-B14F-4D97-AF65-F5344CB8AC3E}">
        <p14:creationId xmlns:p14="http://schemas.microsoft.com/office/powerpoint/2010/main" val="26667764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31EF653-0DF9-4AC7-A1C5-E8455C315975}" type="datetimeFigureOut">
              <a:rPr lang="fr-FR" smtClean="0"/>
              <a:t>29/01/2020</a:t>
            </a:fld>
            <a:endParaRPr lang="fr-FR"/>
          </a:p>
        </p:txBody>
      </p:sp>
      <p:sp>
        <p:nvSpPr>
          <p:cNvPr id="4" name="Footer Placeholder 3"/>
          <p:cNvSpPr>
            <a:spLocks noGrp="1"/>
          </p:cNvSpPr>
          <p:nvPr>
            <p:ph type="ftr" sz="quarter" idx="11"/>
          </p:nvPr>
        </p:nvSpPr>
        <p:spPr/>
        <p:txBody>
          <a:bodyPr/>
          <a:lstStyle/>
          <a:p>
            <a:endParaRPr lang="fr-FR"/>
          </a:p>
        </p:txBody>
      </p:sp>
      <p:sp>
        <p:nvSpPr>
          <p:cNvPr id="5" name="Slide Number Placeholder 4"/>
          <p:cNvSpPr>
            <a:spLocks noGrp="1"/>
          </p:cNvSpPr>
          <p:nvPr>
            <p:ph type="sldNum" sz="quarter" idx="12"/>
          </p:nvPr>
        </p:nvSpPr>
        <p:spPr/>
        <p:txBody>
          <a:bodyPr/>
          <a:lstStyle/>
          <a:p>
            <a:fld id="{B58DA181-8FDD-4325-8C33-1762A604E9E6}" type="slidenum">
              <a:rPr lang="fr-FR" smtClean="0"/>
              <a:t>‹N°›</a:t>
            </a:fld>
            <a:endParaRPr lang="fr-FR"/>
          </a:p>
        </p:txBody>
      </p:sp>
    </p:spTree>
    <p:extLst>
      <p:ext uri="{BB962C8B-B14F-4D97-AF65-F5344CB8AC3E}">
        <p14:creationId xmlns:p14="http://schemas.microsoft.com/office/powerpoint/2010/main" val="35730367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EF653-0DF9-4AC7-A1C5-E8455C315975}" type="datetimeFigureOut">
              <a:rPr lang="fr-FR" smtClean="0"/>
              <a:t>29/01/2020</a:t>
            </a:fld>
            <a:endParaRPr lang="fr-FR"/>
          </a:p>
        </p:txBody>
      </p:sp>
      <p:sp>
        <p:nvSpPr>
          <p:cNvPr id="3" name="Footer Placeholder 2"/>
          <p:cNvSpPr>
            <a:spLocks noGrp="1"/>
          </p:cNvSpPr>
          <p:nvPr>
            <p:ph type="ftr" sz="quarter" idx="11"/>
          </p:nvPr>
        </p:nvSpPr>
        <p:spPr/>
        <p:txBody>
          <a:bodyPr/>
          <a:lstStyle/>
          <a:p>
            <a:endParaRPr lang="fr-FR"/>
          </a:p>
        </p:txBody>
      </p:sp>
      <p:sp>
        <p:nvSpPr>
          <p:cNvPr id="4" name="Slide Number Placeholder 3"/>
          <p:cNvSpPr>
            <a:spLocks noGrp="1"/>
          </p:cNvSpPr>
          <p:nvPr>
            <p:ph type="sldNum" sz="quarter" idx="12"/>
          </p:nvPr>
        </p:nvSpPr>
        <p:spPr/>
        <p:txBody>
          <a:bodyPr/>
          <a:lstStyle/>
          <a:p>
            <a:fld id="{B58DA181-8FDD-4325-8C33-1762A604E9E6}" type="slidenum">
              <a:rPr lang="fr-FR" smtClean="0"/>
              <a:t>‹N°›</a:t>
            </a:fld>
            <a:endParaRPr lang="fr-FR"/>
          </a:p>
        </p:txBody>
      </p:sp>
    </p:spTree>
    <p:extLst>
      <p:ext uri="{BB962C8B-B14F-4D97-AF65-F5344CB8AC3E}">
        <p14:creationId xmlns:p14="http://schemas.microsoft.com/office/powerpoint/2010/main" val="21206214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31EF653-0DF9-4AC7-A1C5-E8455C315975}" type="datetimeFigureOut">
              <a:rPr lang="fr-FR" smtClean="0"/>
              <a:t>29/01/2020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58DA181-8FDD-4325-8C33-1762A604E9E6}" type="slidenum">
              <a:rPr lang="fr-FR" smtClean="0"/>
              <a:t>‹N°›</a:t>
            </a:fld>
            <a:endParaRPr lang="fr-FR"/>
          </a:p>
        </p:txBody>
      </p:sp>
    </p:spTree>
    <p:extLst>
      <p:ext uri="{BB962C8B-B14F-4D97-AF65-F5344CB8AC3E}">
        <p14:creationId xmlns:p14="http://schemas.microsoft.com/office/powerpoint/2010/main" val="35937168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fr-FR" smtClean="0"/>
              <a:t>Modifier les styles du texte du masque</a:t>
            </a:r>
          </a:p>
        </p:txBody>
      </p:sp>
      <p:sp>
        <p:nvSpPr>
          <p:cNvPr id="5" name="Date Placeholder 4"/>
          <p:cNvSpPr>
            <a:spLocks noGrp="1"/>
          </p:cNvSpPr>
          <p:nvPr>
            <p:ph type="dt" sz="half" idx="10"/>
          </p:nvPr>
        </p:nvSpPr>
        <p:spPr/>
        <p:txBody>
          <a:bodyPr/>
          <a:lstStyle/>
          <a:p>
            <a:fld id="{731EF653-0DF9-4AC7-A1C5-E8455C315975}" type="datetimeFigureOut">
              <a:rPr lang="fr-FR" smtClean="0"/>
              <a:t>29/01/2020</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58DA181-8FDD-4325-8C33-1762A604E9E6}" type="slidenum">
              <a:rPr lang="fr-FR" smtClean="0"/>
              <a:t>‹N°›</a:t>
            </a:fld>
            <a:endParaRPr lang="fr-FR"/>
          </a:p>
        </p:txBody>
      </p:sp>
    </p:spTree>
    <p:extLst>
      <p:ext uri="{BB962C8B-B14F-4D97-AF65-F5344CB8AC3E}">
        <p14:creationId xmlns:p14="http://schemas.microsoft.com/office/powerpoint/2010/main" val="8049835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731EF653-0DF9-4AC7-A1C5-E8455C315975}" type="datetimeFigureOut">
              <a:rPr lang="fr-FR" smtClean="0"/>
              <a:t>29/01/2020</a:t>
            </a:fld>
            <a:endParaRPr lang="fr-FR"/>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fr-FR"/>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B58DA181-8FDD-4325-8C33-1762A604E9E6}" type="slidenum">
              <a:rPr lang="fr-FR" smtClean="0"/>
              <a:t>‹N°›</a:t>
            </a:fld>
            <a:endParaRPr lang="fr-FR"/>
          </a:p>
        </p:txBody>
      </p:sp>
    </p:spTree>
    <p:extLst>
      <p:ext uri="{BB962C8B-B14F-4D97-AF65-F5344CB8AC3E}">
        <p14:creationId xmlns:p14="http://schemas.microsoft.com/office/powerpoint/2010/main" val="390541142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hyperlink" Target="mailto:francemobilites@ifsttar.fr" TargetMode="External"/><Relationship Id="rId1" Type="http://schemas.openxmlformats.org/officeDocument/2006/relationships/slideLayout" Target="../slideLayouts/slideLayout1.x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4572001" y="0"/>
            <a:ext cx="2286000" cy="2952206"/>
          </a:xfrm>
          <a:prstGeom prst="rect">
            <a:avLst/>
          </a:prstGeom>
          <a:solidFill>
            <a:srgbClr val="821DB4"/>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dirty="0"/>
          </a:p>
        </p:txBody>
      </p:sp>
      <p:sp>
        <p:nvSpPr>
          <p:cNvPr id="6" name="Rectangle 5"/>
          <p:cNvSpPr/>
          <p:nvPr/>
        </p:nvSpPr>
        <p:spPr>
          <a:xfrm>
            <a:off x="4517798" y="204463"/>
            <a:ext cx="2394406" cy="108064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000" i="1" dirty="0">
                <a:latin typeface="Arial" panose="020B0604020202020204" pitchFamily="34" charset="0"/>
                <a:cs typeface="Arial" panose="020B0604020202020204" pitchFamily="34" charset="0"/>
              </a:rPr>
              <a:t>PUBLIC: </a:t>
            </a:r>
          </a:p>
          <a:p>
            <a:pPr algn="just"/>
            <a:r>
              <a:rPr lang="fr-FR" sz="1000" i="1" dirty="0">
                <a:latin typeface="Arial" panose="020B0604020202020204" pitchFamily="34" charset="0"/>
                <a:cs typeface="Arial" panose="020B0604020202020204" pitchFamily="34" charset="0"/>
              </a:rPr>
              <a:t>Cadres des opérateurs, des industriels ou des collectivités, créateurs de start-up, chefs de projet dans le domaine du transport et de la mobilité, jeunes diplômés souhaitant acquérir de multi-compétences nécessaires à la réussite des innovations pour la mobilité.</a:t>
            </a:r>
          </a:p>
        </p:txBody>
      </p:sp>
      <p:sp>
        <p:nvSpPr>
          <p:cNvPr id="7" name="ZoneTexte 6"/>
          <p:cNvSpPr txBox="1"/>
          <p:nvPr/>
        </p:nvSpPr>
        <p:spPr>
          <a:xfrm>
            <a:off x="4539480" y="1407164"/>
            <a:ext cx="1518044" cy="523220"/>
          </a:xfrm>
          <a:prstGeom prst="rect">
            <a:avLst/>
          </a:prstGeom>
          <a:noFill/>
        </p:spPr>
        <p:txBody>
          <a:bodyPr wrap="none" rtlCol="0">
            <a:spAutoFit/>
          </a:bodyPr>
          <a:lstStyle/>
          <a:p>
            <a:r>
              <a:rPr lang="fr-FR" sz="1400" dirty="0" smtClean="0">
                <a:solidFill>
                  <a:schemeClr val="bg1"/>
                </a:solidFill>
                <a:latin typeface="Arial Black" panose="020B0A04020102020204" pitchFamily="34" charset="0"/>
              </a:rPr>
              <a:t>13 mars 2020</a:t>
            </a:r>
            <a:endParaRPr lang="fr-FR" sz="1400" dirty="0" smtClean="0">
              <a:solidFill>
                <a:schemeClr val="bg1"/>
              </a:solidFill>
              <a:latin typeface="Arial Black" panose="020B0A04020102020204" pitchFamily="34" charset="0"/>
            </a:endParaRPr>
          </a:p>
          <a:p>
            <a:r>
              <a:rPr lang="fr-FR" sz="1400" dirty="0" smtClean="0">
                <a:solidFill>
                  <a:schemeClr val="bg1"/>
                </a:solidFill>
                <a:latin typeface="Arial Black" panose="020B0A04020102020204" pitchFamily="34" charset="0"/>
              </a:rPr>
              <a:t>10h-17h</a:t>
            </a:r>
            <a:endParaRPr lang="fr-FR" sz="1400" dirty="0">
              <a:solidFill>
                <a:schemeClr val="bg1"/>
              </a:solidFill>
              <a:latin typeface="Arial Black" panose="020B0A04020102020204" pitchFamily="34" charset="0"/>
            </a:endParaRPr>
          </a:p>
        </p:txBody>
      </p:sp>
      <p:sp>
        <p:nvSpPr>
          <p:cNvPr id="8" name="Rectangle 7"/>
          <p:cNvSpPr/>
          <p:nvPr/>
        </p:nvSpPr>
        <p:spPr>
          <a:xfrm>
            <a:off x="4572001" y="2070208"/>
            <a:ext cx="2206817" cy="912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000" b="1" dirty="0" smtClean="0">
                <a:latin typeface="Arial" panose="020B0604020202020204" pitchFamily="34" charset="0"/>
                <a:cs typeface="Arial" panose="020B0604020202020204" pitchFamily="34" charset="0"/>
              </a:rPr>
              <a:t>Lieu de formation: </a:t>
            </a:r>
          </a:p>
          <a:p>
            <a:pPr algn="just"/>
            <a:r>
              <a:rPr lang="fr-FR" sz="1000" b="1" dirty="0" smtClean="0">
                <a:latin typeface="Arial" panose="020B0604020202020204" pitchFamily="34" charset="0"/>
                <a:cs typeface="Arial" panose="020B0604020202020204" pitchFamily="34" charset="0"/>
              </a:rPr>
              <a:t>IFSTTAR- Champs sur Marne</a:t>
            </a:r>
          </a:p>
          <a:p>
            <a:pPr algn="just"/>
            <a:endParaRPr lang="fr-FR" sz="1000" b="1" dirty="0">
              <a:latin typeface="Arial" panose="020B0604020202020204" pitchFamily="34" charset="0"/>
              <a:cs typeface="Arial" panose="020B0604020202020204" pitchFamily="34" charset="0"/>
            </a:endParaRPr>
          </a:p>
          <a:p>
            <a:pPr algn="just"/>
            <a:r>
              <a:rPr lang="fr-FR" sz="1000" b="1" dirty="0" smtClean="0">
                <a:latin typeface="Arial" panose="020B0604020202020204" pitchFamily="34" charset="0"/>
                <a:cs typeface="Arial" panose="020B0604020202020204" pitchFamily="34" charset="0"/>
              </a:rPr>
              <a:t>Tarif d’inscription: 150 euros</a:t>
            </a:r>
          </a:p>
          <a:p>
            <a:pPr algn="just"/>
            <a:r>
              <a:rPr lang="fr-FR" sz="1000" b="1" dirty="0" smtClean="0">
                <a:latin typeface="Arial" panose="020B0604020202020204" pitchFamily="34" charset="0"/>
                <a:cs typeface="Arial" panose="020B0604020202020204" pitchFamily="34" charset="0"/>
              </a:rPr>
              <a:t>Inscription: https://mcfm.sciencesconf.org</a:t>
            </a:r>
          </a:p>
          <a:p>
            <a:pPr algn="just"/>
            <a:endParaRPr lang="fr-FR" sz="1000" dirty="0" smtClean="0">
              <a:latin typeface="Arial" panose="020B0604020202020204" pitchFamily="34" charset="0"/>
              <a:cs typeface="Arial" panose="020B0604020202020204" pitchFamily="34" charset="0"/>
            </a:endParaRPr>
          </a:p>
        </p:txBody>
      </p:sp>
      <p:sp>
        <p:nvSpPr>
          <p:cNvPr id="9" name="ZoneTexte 8"/>
          <p:cNvSpPr txBox="1"/>
          <p:nvPr/>
        </p:nvSpPr>
        <p:spPr>
          <a:xfrm>
            <a:off x="836023" y="3988526"/>
            <a:ext cx="184731" cy="369332"/>
          </a:xfrm>
          <a:prstGeom prst="rect">
            <a:avLst/>
          </a:prstGeom>
          <a:noFill/>
        </p:spPr>
        <p:txBody>
          <a:bodyPr wrap="none" rtlCol="0">
            <a:spAutoFit/>
          </a:bodyPr>
          <a:lstStyle/>
          <a:p>
            <a:endParaRPr lang="fr-FR" dirty="0"/>
          </a:p>
        </p:txBody>
      </p:sp>
      <p:sp>
        <p:nvSpPr>
          <p:cNvPr id="10" name="Rectangle 9"/>
          <p:cNvSpPr/>
          <p:nvPr/>
        </p:nvSpPr>
        <p:spPr>
          <a:xfrm>
            <a:off x="333481" y="3664265"/>
            <a:ext cx="4205999" cy="32800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200" dirty="0">
                <a:solidFill>
                  <a:srgbClr val="7030A0"/>
                </a:solidFill>
              </a:rPr>
              <a:t>L’innovation nécessite des investissements importants. Or le traditionnel endettement bancaire des entreprises ne trouve pas son intérêt dans le financement de l’innovation, ce dernier présentant un risque intrinsèquement plus élevé. Un des principaux financeurs de l’innovation reste ainsi l’État. Ils existent ainsi de nombreuses aides directes ou indirectes issues de fonds publics pour soutenir l’effort d’investissement d’innovation des entrepreneurs. C’est l’enjeu de la Master Class que d’en dresser le panorama. </a:t>
            </a:r>
            <a:r>
              <a:rPr lang="fr-FR" sz="1200" dirty="0" smtClean="0">
                <a:solidFill>
                  <a:srgbClr val="7030A0"/>
                </a:solidFill>
              </a:rPr>
              <a:t>Cette dixième session s’intéresse à la fiscalité de l’innovation.</a:t>
            </a:r>
          </a:p>
          <a:p>
            <a:pPr algn="just"/>
            <a:endParaRPr lang="fr-FR" sz="1200" b="1" dirty="0" smtClean="0">
              <a:solidFill>
                <a:srgbClr val="821DB4"/>
              </a:solidFill>
            </a:endParaRPr>
          </a:p>
          <a:p>
            <a:pPr algn="just"/>
            <a:endParaRPr lang="fr-FR" sz="1400" b="1" dirty="0" smtClean="0">
              <a:solidFill>
                <a:srgbClr val="821DB4"/>
              </a:solidFill>
            </a:endParaRPr>
          </a:p>
          <a:p>
            <a:pPr algn="just"/>
            <a:r>
              <a:rPr lang="fr-FR" sz="1400" b="1" dirty="0" smtClean="0">
                <a:solidFill>
                  <a:srgbClr val="821DB4"/>
                </a:solidFill>
              </a:rPr>
              <a:t>Programme</a:t>
            </a:r>
          </a:p>
          <a:p>
            <a:endParaRPr lang="fr-FR" sz="900" dirty="0">
              <a:solidFill>
                <a:srgbClr val="821DB4"/>
              </a:solidFill>
            </a:endParaRPr>
          </a:p>
          <a:p>
            <a:r>
              <a:rPr lang="fr-FR" sz="1200" b="1" dirty="0" smtClean="0">
                <a:solidFill>
                  <a:srgbClr val="821DB4"/>
                </a:solidFill>
              </a:rPr>
              <a:t>Les dispositifs fiscaux de soutien à l’innovation: intérêt et retours d’expérience</a:t>
            </a:r>
          </a:p>
          <a:p>
            <a:r>
              <a:rPr lang="fr-FR" sz="1200" dirty="0" err="1" smtClean="0">
                <a:solidFill>
                  <a:srgbClr val="821DB4"/>
                </a:solidFill>
              </a:rPr>
              <a:t>Toky</a:t>
            </a:r>
            <a:r>
              <a:rPr lang="fr-FR" sz="1200" dirty="0" smtClean="0">
                <a:solidFill>
                  <a:srgbClr val="821DB4"/>
                </a:solidFill>
              </a:rPr>
              <a:t> RAZANAMPARANY ( Efficient Innovation)</a:t>
            </a:r>
          </a:p>
          <a:p>
            <a:r>
              <a:rPr lang="fr-FR" sz="1200" dirty="0" smtClean="0">
                <a:solidFill>
                  <a:srgbClr val="821DB4"/>
                </a:solidFill>
              </a:rPr>
              <a:t>Emilien GUINAUDEAU (SOGEDEV)</a:t>
            </a:r>
          </a:p>
        </p:txBody>
      </p:sp>
      <p:sp>
        <p:nvSpPr>
          <p:cNvPr id="11" name="ZoneTexte 10"/>
          <p:cNvSpPr txBox="1"/>
          <p:nvPr/>
        </p:nvSpPr>
        <p:spPr>
          <a:xfrm>
            <a:off x="366002" y="3214269"/>
            <a:ext cx="4907747" cy="307777"/>
          </a:xfrm>
          <a:prstGeom prst="rect">
            <a:avLst/>
          </a:prstGeom>
          <a:noFill/>
        </p:spPr>
        <p:txBody>
          <a:bodyPr wrap="square" rtlCol="0">
            <a:spAutoFit/>
          </a:bodyPr>
          <a:lstStyle/>
          <a:p>
            <a:r>
              <a:rPr lang="fr-FR" sz="1400" dirty="0" smtClean="0">
                <a:solidFill>
                  <a:srgbClr val="15DC43"/>
                </a:solidFill>
                <a:latin typeface="Arial Black" panose="020B0A04020102020204" pitchFamily="34" charset="0"/>
              </a:rPr>
              <a:t>FISCALITÉ DE L’INNOVATION</a:t>
            </a:r>
            <a:endParaRPr lang="fr-FR" sz="1400" dirty="0">
              <a:solidFill>
                <a:srgbClr val="15DC43"/>
              </a:solidFill>
              <a:latin typeface="Arial Black" panose="020B0A04020102020204" pitchFamily="34" charset="0"/>
            </a:endParaRPr>
          </a:p>
        </p:txBody>
      </p:sp>
      <p:grpSp>
        <p:nvGrpSpPr>
          <p:cNvPr id="20" name="Groupe 19"/>
          <p:cNvGrpSpPr/>
          <p:nvPr/>
        </p:nvGrpSpPr>
        <p:grpSpPr>
          <a:xfrm>
            <a:off x="366002" y="7271448"/>
            <a:ext cx="6465572" cy="1727189"/>
            <a:chOff x="4561956" y="3884022"/>
            <a:chExt cx="2302603" cy="1358538"/>
          </a:xfrm>
        </p:grpSpPr>
        <p:sp>
          <p:nvSpPr>
            <p:cNvPr id="12" name="Rectangle 11"/>
            <p:cNvSpPr/>
            <p:nvPr/>
          </p:nvSpPr>
          <p:spPr>
            <a:xfrm>
              <a:off x="4569820" y="3884022"/>
              <a:ext cx="2286000" cy="1358538"/>
            </a:xfrm>
            <a:prstGeom prst="rect">
              <a:avLst/>
            </a:prstGeom>
            <a:solidFill>
              <a:srgbClr val="15D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4" name="Rectangle 13"/>
            <p:cNvSpPr/>
            <p:nvPr/>
          </p:nvSpPr>
          <p:spPr>
            <a:xfrm>
              <a:off x="4561956" y="4029489"/>
              <a:ext cx="2302603" cy="9129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200" dirty="0"/>
            </a:p>
            <a:p>
              <a:pPr algn="just"/>
              <a:r>
                <a:rPr lang="fr-FR" sz="1200" dirty="0"/>
                <a:t> </a:t>
              </a:r>
              <a:r>
                <a:rPr lang="fr-FR" sz="1200" b="1" dirty="0"/>
                <a:t>L</a:t>
              </a:r>
              <a:r>
                <a:rPr lang="fr-FR" sz="1200" dirty="0"/>
                <a:t>’objectif des Master Class est de tirer les enseignements de trajectoires d’innovations ou de dispositifs de soutien à l’innovation, afin d’examiner les conditions d’émergence et de diffusion réussie des projets innovants en matière </a:t>
              </a:r>
              <a:r>
                <a:rPr lang="fr-FR" sz="1200" dirty="0" smtClean="0"/>
                <a:t>de mobilité des personnes et </a:t>
              </a:r>
              <a:r>
                <a:rPr lang="fr-FR" sz="1200" dirty="0"/>
                <a:t>des biens. </a:t>
              </a:r>
              <a:r>
                <a:rPr lang="fr-FR" sz="1200" b="1" dirty="0"/>
                <a:t>L’alternance d’interventions pointues, de témoignages inspirants et de temps d’échanges. </a:t>
              </a:r>
              <a:r>
                <a:rPr lang="fr-FR" sz="1200" dirty="0"/>
                <a:t>Ces sessions d’une journée, organisées autour d’interventions avec des temps d’échanges et des travaux en ateliers, réuniront les participants dans un format permettant de favoriser les interactions avec </a:t>
              </a:r>
              <a:r>
                <a:rPr lang="fr-FR" sz="1200" dirty="0" smtClean="0"/>
                <a:t>les intervenants. </a:t>
              </a:r>
              <a:r>
                <a:rPr lang="fr-FR" sz="1200" dirty="0"/>
                <a:t>L’ambition est que les participants puissent échanger et trouver des pistes de solution à des problèmes/projets/perspectives concrets auxquels ils sont confrontés dans leur vie professionnelle.</a:t>
              </a:r>
              <a:endParaRPr lang="fr-FR" sz="1200" dirty="0">
                <a:solidFill>
                  <a:srgbClr val="821DB4"/>
                </a:solidFill>
                <a:latin typeface="Arial" panose="020B0604020202020204" pitchFamily="34" charset="0"/>
                <a:cs typeface="Arial" panose="020B0604020202020204" pitchFamily="34" charset="0"/>
              </a:endParaRPr>
            </a:p>
          </p:txBody>
        </p:sp>
      </p:grpSp>
      <p:sp>
        <p:nvSpPr>
          <p:cNvPr id="19" name="Rectangle 18"/>
          <p:cNvSpPr/>
          <p:nvPr/>
        </p:nvSpPr>
        <p:spPr>
          <a:xfrm>
            <a:off x="4694548" y="4980998"/>
            <a:ext cx="2084270" cy="154789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fr-FR" sz="1000" b="1" dirty="0" err="1" smtClean="0">
                <a:solidFill>
                  <a:srgbClr val="821DB4"/>
                </a:solidFill>
              </a:rPr>
              <a:t>Nourhane</a:t>
            </a:r>
            <a:r>
              <a:rPr lang="fr-FR" sz="1000" b="1" dirty="0" smtClean="0">
                <a:solidFill>
                  <a:srgbClr val="821DB4"/>
                </a:solidFill>
              </a:rPr>
              <a:t> </a:t>
            </a:r>
            <a:r>
              <a:rPr lang="fr-FR" sz="1000" b="1" dirty="0">
                <a:solidFill>
                  <a:srgbClr val="821DB4"/>
                </a:solidFill>
              </a:rPr>
              <a:t>el </a:t>
            </a:r>
            <a:r>
              <a:rPr lang="fr-FR" sz="1000" b="1" dirty="0" err="1">
                <a:solidFill>
                  <a:srgbClr val="821DB4"/>
                </a:solidFill>
              </a:rPr>
              <a:t>Beji</a:t>
            </a:r>
            <a:r>
              <a:rPr lang="fr-FR" sz="1000" b="1" dirty="0">
                <a:solidFill>
                  <a:srgbClr val="821DB4"/>
                </a:solidFill>
              </a:rPr>
              <a:t> - 03 20 43 83 52</a:t>
            </a:r>
          </a:p>
          <a:p>
            <a:r>
              <a:rPr lang="fr-FR" sz="1000" b="1" dirty="0">
                <a:solidFill>
                  <a:srgbClr val="821DB4"/>
                </a:solidFill>
              </a:rPr>
              <a:t>Nourhane.el-beji@ifsttar.fr</a:t>
            </a:r>
          </a:p>
          <a:p>
            <a:r>
              <a:rPr lang="fr-FR" sz="1000" b="1" dirty="0">
                <a:solidFill>
                  <a:srgbClr val="821DB4"/>
                </a:solidFill>
              </a:rPr>
              <a:t>Nathalie Moulin - 03 20 43 83 47</a:t>
            </a:r>
          </a:p>
          <a:p>
            <a:r>
              <a:rPr lang="fr-FR" sz="1000" b="1" dirty="0">
                <a:solidFill>
                  <a:srgbClr val="821DB4"/>
                </a:solidFill>
              </a:rPr>
              <a:t>Nathalie.moulin@ifsttar.fr</a:t>
            </a:r>
          </a:p>
          <a:p>
            <a:r>
              <a:rPr lang="fr-FR" sz="1000" b="1" dirty="0" smtClean="0">
                <a:solidFill>
                  <a:srgbClr val="821DB4"/>
                </a:solidFill>
                <a:hlinkClick r:id="rId2"/>
              </a:rPr>
              <a:t>francemobilites@ifsttar.fr</a:t>
            </a:r>
            <a:endParaRPr lang="fr-FR" sz="1000" b="1" dirty="0" smtClean="0">
              <a:solidFill>
                <a:srgbClr val="821DB4"/>
              </a:solidFill>
            </a:endParaRPr>
          </a:p>
          <a:p>
            <a:r>
              <a:rPr lang="fr-FR" sz="1000" b="1" dirty="0" smtClean="0">
                <a:solidFill>
                  <a:srgbClr val="821DB4"/>
                </a:solidFill>
                <a:latin typeface="Arial" panose="020B0604020202020204" pitchFamily="34" charset="0"/>
                <a:cs typeface="Arial" panose="020B0604020202020204" pitchFamily="34" charset="0"/>
              </a:rPr>
              <a:t>https://mcfm.sciencesconf.org</a:t>
            </a:r>
            <a:endParaRPr lang="fr-FR" sz="1000" dirty="0">
              <a:solidFill>
                <a:srgbClr val="821DB4"/>
              </a:solidFill>
              <a:latin typeface="Arial" panose="020B0604020202020204" pitchFamily="34" charset="0"/>
              <a:cs typeface="Arial" panose="020B0604020202020204" pitchFamily="34" charset="0"/>
            </a:endParaRPr>
          </a:p>
        </p:txBody>
      </p:sp>
      <p:sp>
        <p:nvSpPr>
          <p:cNvPr id="21" name="ZoneTexte 20"/>
          <p:cNvSpPr txBox="1"/>
          <p:nvPr/>
        </p:nvSpPr>
        <p:spPr>
          <a:xfrm>
            <a:off x="4794882" y="4578953"/>
            <a:ext cx="1275286" cy="307777"/>
          </a:xfrm>
          <a:prstGeom prst="rect">
            <a:avLst/>
          </a:prstGeom>
          <a:noFill/>
        </p:spPr>
        <p:txBody>
          <a:bodyPr wrap="none" rtlCol="0">
            <a:spAutoFit/>
          </a:bodyPr>
          <a:lstStyle/>
          <a:p>
            <a:r>
              <a:rPr lang="fr-FR" sz="1400" dirty="0" smtClean="0">
                <a:solidFill>
                  <a:srgbClr val="15DC43"/>
                </a:solidFill>
                <a:latin typeface="Arial Black" panose="020B0A04020102020204" pitchFamily="34" charset="0"/>
              </a:rPr>
              <a:t>CONTACTS</a:t>
            </a:r>
            <a:endParaRPr lang="fr-FR" sz="1400" dirty="0">
              <a:solidFill>
                <a:srgbClr val="15DC43"/>
              </a:solidFill>
              <a:latin typeface="Arial Black" panose="020B0A04020102020204" pitchFamily="34" charset="0"/>
            </a:endParaRPr>
          </a:p>
        </p:txBody>
      </p:sp>
      <p:sp>
        <p:nvSpPr>
          <p:cNvPr id="2" name="Rectangle 1"/>
          <p:cNvSpPr/>
          <p:nvPr/>
        </p:nvSpPr>
        <p:spPr>
          <a:xfrm>
            <a:off x="0" y="0"/>
            <a:ext cx="4572001" cy="2952206"/>
          </a:xfrm>
          <a:prstGeom prst="rect">
            <a:avLst/>
          </a:prstGeom>
          <a:solidFill>
            <a:srgbClr val="15DC4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pic>
        <p:nvPicPr>
          <p:cNvPr id="17" name="Image 16"/>
          <p:cNvPicPr>
            <a:picLocks noChangeAspect="1"/>
          </p:cNvPicPr>
          <p:nvPr/>
        </p:nvPicPr>
        <p:blipFill>
          <a:blip r:embed="rId3"/>
          <a:stretch>
            <a:fillRect/>
          </a:stretch>
        </p:blipFill>
        <p:spPr>
          <a:xfrm>
            <a:off x="-5419" y="6867"/>
            <a:ext cx="4572001" cy="3180444"/>
          </a:xfrm>
          <a:prstGeom prst="rect">
            <a:avLst/>
          </a:prstGeom>
        </p:spPr>
      </p:pic>
      <p:pic>
        <p:nvPicPr>
          <p:cNvPr id="22" name="Image 21"/>
          <p:cNvPicPr>
            <a:picLocks noChangeAspect="1"/>
          </p:cNvPicPr>
          <p:nvPr/>
        </p:nvPicPr>
        <p:blipFill>
          <a:blip r:embed="rId4"/>
          <a:stretch>
            <a:fillRect/>
          </a:stretch>
        </p:blipFill>
        <p:spPr>
          <a:xfrm>
            <a:off x="1338149" y="9011838"/>
            <a:ext cx="4079251" cy="817425"/>
          </a:xfrm>
          <a:prstGeom prst="rect">
            <a:avLst/>
          </a:prstGeom>
        </p:spPr>
      </p:pic>
    </p:spTree>
    <p:extLst>
      <p:ext uri="{BB962C8B-B14F-4D97-AF65-F5344CB8AC3E}">
        <p14:creationId xmlns:p14="http://schemas.microsoft.com/office/powerpoint/2010/main" val="6780453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584</TotalTime>
  <Words>318</Words>
  <Application>Microsoft Office PowerPoint</Application>
  <PresentationFormat>Format A4 (210 x 297 mm)</PresentationFormat>
  <Paragraphs>27</Paragraphs>
  <Slides>1</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vt:i4>
      </vt:variant>
    </vt:vector>
  </HeadingPairs>
  <TitlesOfParts>
    <vt:vector size="6" baseType="lpstr">
      <vt:lpstr>Arial</vt:lpstr>
      <vt:lpstr>Arial Black</vt:lpstr>
      <vt:lpstr>Calibri</vt:lpstr>
      <vt:lpstr>Calibri Light</vt:lpstr>
      <vt:lpstr>Thème Office</vt:lpstr>
      <vt:lpstr>Présentation PowerPoint</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GOUPIL Celine</dc:creator>
  <cp:lastModifiedBy>EL BEJI Nourhane</cp:lastModifiedBy>
  <cp:revision>45</cp:revision>
  <cp:lastPrinted>2019-12-02T12:33:36Z</cp:lastPrinted>
  <dcterms:created xsi:type="dcterms:W3CDTF">2019-06-20T11:48:08Z</dcterms:created>
  <dcterms:modified xsi:type="dcterms:W3CDTF">2020-01-29T16:23:30Z</dcterms:modified>
</cp:coreProperties>
</file>